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7" r:id="rId4"/>
    <p:sldId id="265" r:id="rId5"/>
    <p:sldId id="266" r:id="rId6"/>
    <p:sldId id="262" r:id="rId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4B"/>
    <a:srgbClr val="FFFFFF"/>
    <a:srgbClr val="EE3F46"/>
    <a:srgbClr val="2F5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4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IPG\IPG%20Estate\CONSULTING\Analytics\&#1048;&#1089;&#1093;&#1086;&#1076;&#1085;&#1080;&#1082;&#1080;_new__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IPG\IPG%20Estate\CONSULTING\Analytics\&#1048;&#1089;&#1093;&#1086;&#1076;&#1085;&#1080;&#1082;&#1080;_new_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IPG\IPG%20Estate\CONSULTING\Analytics\&#1048;&#1089;&#1093;&#1086;&#1076;&#1085;&#1080;&#1082;&#1080;_new__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IPG\IPG%20Estate\CONSULTING\Analytics\&#1048;&#1089;&#1093;&#1086;&#1076;&#1085;&#1080;&#1082;&#1080;_new_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Retail!$E$285</c:f>
              <c:strCache>
                <c:ptCount val="1"/>
                <c:pt idx="0">
                  <c:v>Предложение на начало года</c:v>
                </c:pt>
              </c:strCache>
            </c:strRef>
          </c:tx>
          <c:spPr>
            <a:solidFill>
              <a:srgbClr val="2F54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Retail!$D$287:$D$297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Retail!$E$287:$E$297</c:f>
              <c:numCache>
                <c:formatCode>#,##0</c:formatCode>
                <c:ptCount val="11"/>
                <c:pt idx="0">
                  <c:v>2400</c:v>
                </c:pt>
                <c:pt idx="1">
                  <c:v>2700</c:v>
                </c:pt>
                <c:pt idx="2">
                  <c:v>2795</c:v>
                </c:pt>
                <c:pt idx="3">
                  <c:v>3015</c:v>
                </c:pt>
                <c:pt idx="4">
                  <c:v>3205</c:v>
                </c:pt>
                <c:pt idx="5">
                  <c:v>3485</c:v>
                </c:pt>
                <c:pt idx="6">
                  <c:v>3705</c:v>
                </c:pt>
                <c:pt idx="7">
                  <c:v>3835</c:v>
                </c:pt>
                <c:pt idx="8">
                  <c:v>3885</c:v>
                </c:pt>
                <c:pt idx="9">
                  <c:v>3975</c:v>
                </c:pt>
                <c:pt idx="10">
                  <c:v>3987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8A-434B-9E0E-2B9FF2E0F0CA}"/>
            </c:ext>
          </c:extLst>
        </c:ser>
        <c:ser>
          <c:idx val="2"/>
          <c:order val="1"/>
          <c:tx>
            <c:strRef>
              <c:f>Retail!$F$285</c:f>
              <c:strCache>
                <c:ptCount val="1"/>
                <c:pt idx="0">
                  <c:v>Прирост</c:v>
                </c:pt>
              </c:strCache>
            </c:strRef>
          </c:tx>
          <c:spPr>
            <a:solidFill>
              <a:srgbClr val="EE3F4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594751026446319E-17"/>
                  <c:y val="-3.61209536307961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8A-434B-9E0E-2B9FF2E0F0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77225503062117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8A-434B-9E0E-2B9FF2E0F0CA}"/>
                </c:ext>
                <c:ext xmlns:c15="http://schemas.microsoft.com/office/drawing/2012/chart" uri="{CE6537A1-D6FC-4f65-9D91-7224C49458BB}">
                  <c15:layout>
                    <c:manualLayout>
                      <c:w val="5.5804375804375805E-2"/>
                      <c:h val="6.4745552639253412E-2"/>
                    </c:manualLayout>
                  </c15:layout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8A-434B-9E0E-2B9FF2E0F0C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Retail!$D$287:$D$297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Retail!$F$287:$F$297</c:f>
              <c:numCache>
                <c:formatCode>General</c:formatCode>
                <c:ptCount val="11"/>
                <c:pt idx="0">
                  <c:v>300</c:v>
                </c:pt>
                <c:pt idx="1">
                  <c:v>95</c:v>
                </c:pt>
                <c:pt idx="2">
                  <c:v>220</c:v>
                </c:pt>
                <c:pt idx="3">
                  <c:v>190</c:v>
                </c:pt>
                <c:pt idx="4">
                  <c:v>280</c:v>
                </c:pt>
                <c:pt idx="5">
                  <c:v>220</c:v>
                </c:pt>
                <c:pt idx="6">
                  <c:v>130</c:v>
                </c:pt>
                <c:pt idx="7">
                  <c:v>50</c:v>
                </c:pt>
                <c:pt idx="8">
                  <c:v>90</c:v>
                </c:pt>
                <c:pt idx="9">
                  <c:v>12</c:v>
                </c:pt>
                <c:pt idx="10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8A-434B-9E0E-2B9FF2E0F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99359232"/>
        <c:axId val="299361584"/>
        <c:extLst xmlns:c16r2="http://schemas.microsoft.com/office/drawing/2015/06/chart"/>
      </c:barChart>
      <c:catAx>
        <c:axId val="29935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ru-RU"/>
          </a:p>
        </c:txPr>
        <c:crossAx val="299361584"/>
        <c:crosses val="autoZero"/>
        <c:auto val="1"/>
        <c:lblAlgn val="ctr"/>
        <c:lblOffset val="100"/>
        <c:noMultiLvlLbl val="0"/>
      </c:catAx>
      <c:valAx>
        <c:axId val="2993615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935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>
            <a:defRPr>
              <a:solidFill>
                <a:sysClr val="windowText" lastClr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F547F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2F547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83-46F5-9474-961038B6BE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Retail!$D$287:$D$297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Retail!$G$287:$G$297</c:f>
              <c:numCache>
                <c:formatCode>0%</c:formatCode>
                <c:ptCount val="11"/>
                <c:pt idx="0">
                  <c:v>0.125</c:v>
                </c:pt>
                <c:pt idx="1">
                  <c:v>3.5185185185185187E-2</c:v>
                </c:pt>
                <c:pt idx="2">
                  <c:v>7.8711985688729877E-2</c:v>
                </c:pt>
                <c:pt idx="3">
                  <c:v>6.3018242122719739E-2</c:v>
                </c:pt>
                <c:pt idx="4">
                  <c:v>8.7363494539781594E-2</c:v>
                </c:pt>
                <c:pt idx="5">
                  <c:v>6.3127690100430414E-2</c:v>
                </c:pt>
                <c:pt idx="6">
                  <c:v>3.5087719298245612E-2</c:v>
                </c:pt>
                <c:pt idx="7">
                  <c:v>1.303780964797914E-2</c:v>
                </c:pt>
                <c:pt idx="8">
                  <c:v>2.3166023166023165E-2</c:v>
                </c:pt>
                <c:pt idx="9" formatCode="0.0%">
                  <c:v>3.0188679245283017E-3</c:v>
                </c:pt>
                <c:pt idx="10">
                  <c:v>3.3860045146726865E-2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83-46F5-9474-961038B6B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27"/>
        <c:axId val="299364328"/>
        <c:axId val="299358056"/>
      </c:barChart>
      <c:catAx>
        <c:axId val="29936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9358056"/>
        <c:crosses val="autoZero"/>
        <c:auto val="1"/>
        <c:lblAlgn val="ctr"/>
        <c:lblOffset val="100"/>
        <c:noMultiLvlLbl val="0"/>
      </c:catAx>
      <c:valAx>
        <c:axId val="299358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936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1373117833957"/>
          <c:y val="3.4387688718397383E-2"/>
          <c:w val="0.85954867483669806"/>
          <c:h val="0.7933046189739103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F547F"/>
              </a:solidFill>
            </a:ln>
            <a:effectLst/>
          </c:spPr>
          <c:marker>
            <c:symbol val="circle"/>
            <c:size val="22"/>
            <c:spPr>
              <a:solidFill>
                <a:srgbClr val="EE3F46"/>
              </a:solidFill>
              <a:ln>
                <a:solidFill>
                  <a:srgbClr val="EE3F46"/>
                </a:solidFill>
              </a:ln>
            </c:spPr>
          </c:marker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DF9-4EA0-BC5F-10A8737BADD1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DF9-4EA0-BC5F-10A8737BAD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Retail!$B$146:$L$146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Retail!$B$147:$L$147</c:f>
              <c:numCache>
                <c:formatCode>0%</c:formatCode>
                <c:ptCount val="11"/>
                <c:pt idx="0">
                  <c:v>0.05</c:v>
                </c:pt>
                <c:pt idx="1">
                  <c:v>0.11</c:v>
                </c:pt>
                <c:pt idx="2">
                  <c:v>0.1</c:v>
                </c:pt>
                <c:pt idx="3" formatCode="0.0%">
                  <c:v>5.5E-2</c:v>
                </c:pt>
                <c:pt idx="4" formatCode="0.0%">
                  <c:v>7.4999999999999997E-2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0.08</c:v>
                </c:pt>
                <c:pt idx="8">
                  <c:v>7.0000000000000007E-2</c:v>
                </c:pt>
                <c:pt idx="9" formatCode="0.0%">
                  <c:v>3.5000000000000003E-2</c:v>
                </c:pt>
                <c:pt idx="10">
                  <c:v>0.04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DF9-4EA0-BC5F-10A8737BA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365112"/>
        <c:axId val="299358448"/>
      </c:lineChart>
      <c:catAx>
        <c:axId val="29936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9358448"/>
        <c:crosses val="autoZero"/>
        <c:auto val="1"/>
        <c:lblAlgn val="ctr"/>
        <c:lblOffset val="100"/>
        <c:noMultiLvlLbl val="0"/>
      </c:catAx>
      <c:valAx>
        <c:axId val="2993584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936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E3F46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EE3F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B6-4C4E-AD5A-D200E7F1120F}"/>
              </c:ext>
            </c:extLst>
          </c:dPt>
          <c:dPt>
            <c:idx val="10"/>
            <c:invertIfNegative val="0"/>
            <c:bubble3D val="0"/>
            <c:spPr>
              <a:solidFill>
                <a:srgbClr val="2F547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B6-4C4E-AD5A-D200E7F1120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Retail!$B$149:$L$149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Retail!$B$150:$L$150</c:f>
              <c:numCache>
                <c:formatCode>0%</c:formatCode>
                <c:ptCount val="11"/>
                <c:pt idx="0">
                  <c:v>0.18</c:v>
                </c:pt>
                <c:pt idx="1">
                  <c:v>0.17</c:v>
                </c:pt>
                <c:pt idx="2">
                  <c:v>0.05</c:v>
                </c:pt>
                <c:pt idx="3">
                  <c:v>0.09</c:v>
                </c:pt>
                <c:pt idx="4" formatCode="0.0%">
                  <c:v>7.4999999999999997E-2</c:v>
                </c:pt>
                <c:pt idx="5">
                  <c:v>0.05</c:v>
                </c:pt>
                <c:pt idx="6">
                  <c:v>0.03</c:v>
                </c:pt>
                <c:pt idx="7">
                  <c:v>-0.1</c:v>
                </c:pt>
                <c:pt idx="8">
                  <c:v>0.05</c:v>
                </c:pt>
                <c:pt idx="9">
                  <c:v>0.03</c:v>
                </c:pt>
                <c:pt idx="10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B6-4C4E-AD5A-D200E7F11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299360800"/>
        <c:axId val="299362760"/>
      </c:barChart>
      <c:catAx>
        <c:axId val="29936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ru-RU"/>
          </a:p>
        </c:txPr>
        <c:crossAx val="299362760"/>
        <c:crosses val="autoZero"/>
        <c:auto val="1"/>
        <c:lblAlgn val="ctr"/>
        <c:lblOffset val="100"/>
        <c:noMultiLvlLbl val="0"/>
      </c:catAx>
      <c:valAx>
        <c:axId val="2993627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800"/>
            </a:pPr>
            <a:endParaRPr lang="ru-RU"/>
          </a:p>
        </c:txPr>
        <c:crossAx val="29936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0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8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4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0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7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6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5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7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FF23-7211-44C5-9E94-3EEBEFFD466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A930-75D1-49F0-858C-7747C94E5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2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1054"/>
          <a:stretch/>
        </p:blipFill>
        <p:spPr>
          <a:xfrm>
            <a:off x="-12357" y="-27099"/>
            <a:ext cx="6870357" cy="99454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4973" y="4794422"/>
            <a:ext cx="3304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2018 ГОДА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890" y="350873"/>
            <a:ext cx="1504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08054" y="927203"/>
            <a:ext cx="3179137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итогам 2018 впервые с 2014 года произошел существенный прирост в сегменте качественных торговых площадей. Объем ввода составил 128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00 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что составляет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3% от общего объема рынка.</a:t>
            </a:r>
          </a:p>
          <a:p>
            <a:pPr algn="just">
              <a:buClr>
                <a:srgbClr val="EE3F46"/>
              </a:buClr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начало 2019 года общий объем рынка составил 3,9 млн.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Исходя из обозначенных планов девелоперов по строительству новых объектов, мы ожидаем оживление сегмента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 2020 году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перспективе ближайших трех лет на рынок будет выведено порядка 250 000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качественных торговых площадей.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2018 было анонсировано сразу несколько крупных проектов. Концерн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SRV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объявил о планах строительства 2-ой очереди ТРЦ «Жемчужная плаза», холдинг «Адамант» планирует продолжить развитие проектов «Варшавский экспресс» и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Заневский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каскад».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квартал 2019 года запланирован ввод в эксплуатацию ТРК на месте кинотеатра «Спутник» общей площадью 59 500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2019 году в Кингисеппе будет введен ТРК «Вернисаж» площадью 21 500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Продолжается тренд на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реновациию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торговых площадей. После масштабной долгосрочной реконструкции открылись «Никольские ряды», а также обновленный интерьерный центр VILLA (бывший ТРК «Подсолнух»), Кировский универмаг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2450" y="927652"/>
            <a:ext cx="3358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прироста качественных торговых площадей, тыс. кв.м</a:t>
            </a:r>
            <a:endParaRPr lang="ru-RU" sz="1100" dirty="0">
              <a:solidFill>
                <a:srgbClr val="EE3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90" y="7868686"/>
            <a:ext cx="5554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торговые  объекты, введенные в 2018 году</a:t>
            </a:r>
            <a:endParaRPr lang="ru-RU" sz="1100" dirty="0">
              <a:solidFill>
                <a:srgbClr val="EE3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136319"/>
              </p:ext>
            </p:extLst>
          </p:nvPr>
        </p:nvGraphicFramePr>
        <p:xfrm>
          <a:off x="3272758" y="1479891"/>
          <a:ext cx="3418371" cy="1580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32987"/>
              </p:ext>
            </p:extLst>
          </p:nvPr>
        </p:nvGraphicFramePr>
        <p:xfrm>
          <a:off x="355600" y="8197673"/>
          <a:ext cx="6233929" cy="1133475"/>
        </p:xfrm>
        <a:graphic>
          <a:graphicData uri="http://schemas.openxmlformats.org/drawingml/2006/table">
            <a:tbl>
              <a:tblPr/>
              <a:tblGrid>
                <a:gridCol w="2387336">
                  <a:extLst>
                    <a:ext uri="{9D8B030D-6E8A-4147-A177-3AD203B41FA5}">
                      <a16:colId xmlns="" xmlns:a16="http://schemas.microsoft.com/office/drawing/2014/main" val="4280110145"/>
                    </a:ext>
                  </a:extLst>
                </a:gridCol>
                <a:gridCol w="2285440">
                  <a:extLst>
                    <a:ext uri="{9D8B030D-6E8A-4147-A177-3AD203B41FA5}">
                      <a16:colId xmlns="" xmlns:a16="http://schemas.microsoft.com/office/drawing/2014/main" val="1454707010"/>
                    </a:ext>
                  </a:extLst>
                </a:gridCol>
                <a:gridCol w="1561153">
                  <a:extLst>
                    <a:ext uri="{9D8B030D-6E8A-4147-A177-3AD203B41FA5}">
                      <a16:colId xmlns="" xmlns:a16="http://schemas.microsoft.com/office/drawing/2014/main" val="96805996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Название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86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Адрес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86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868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1157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Outlet Village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Pulkovo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очередь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Пулковское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шоссе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062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Парнас Сити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ул. Михаила Дудина, 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81660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ТЦ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Долгоозерный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ул. Ильюшина, 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9627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Богатырь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Богатырский проспект, 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38379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ТК Легенда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Индустриальный проспект, 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3883768"/>
                  </a:ext>
                </a:extLst>
              </a:tr>
              <a:tr h="1532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STEIT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Дунайский проспект, 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049428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32450" y="3105945"/>
            <a:ext cx="3466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прироста торговых площадей</a:t>
            </a:r>
            <a:endParaRPr lang="ru-RU" sz="1100" dirty="0">
              <a:solidFill>
                <a:srgbClr val="EE3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233423"/>
              </p:ext>
            </p:extLst>
          </p:nvPr>
        </p:nvGraphicFramePr>
        <p:xfrm>
          <a:off x="3296184" y="3412800"/>
          <a:ext cx="3394945" cy="151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62129" y="4912909"/>
            <a:ext cx="3429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Универсам «Пассаж» на Невском проспекте обновил торговые площади в цоколе, где открылся самый большой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универсам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«ЛЭНД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2018 году было заявлено о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реконцепции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ТРК «Сити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молл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 и ТРК «Владимирский пассаж».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рамках реновации ТК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Гарден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Сити» на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Лахтинском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проспекте была увеличены площадь объекта за счет присоединения нового корпуса площадью 1 500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Стартовала программа реновации городских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рынков, направленная на привлечение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частных инвестиций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модернизацию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рынков 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современные объекты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фуд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-холлами.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890" y="350873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137438" y="900097"/>
            <a:ext cx="3179137" cy="46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прошедшему в Санкт-Петербурге Чемпионату мира по футболу, сегмент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торговой недвижимости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 существенный импульс к оживлению.</a:t>
            </a:r>
          </a:p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положительный эффект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отмечен в сегменте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общественного питания, торговли сувенирной продукции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tabLst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посещаемости с высоким процентом конвертации в покупку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наблюдался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 всех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торговых точках формата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street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торговых центрах, расположенных в центральной части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города.</a:t>
            </a:r>
          </a:p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вакантных площадей увеличился за счет ввода новых проектов, которые находятся в активной фазе заполнения. На этом фоне профессиональные проекты с сильной концепцией продолжают демонстрировать низкие показатели вакансии – в пределах 1-2%. </a:t>
            </a:r>
          </a:p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Ставки аренды демонстрируют стабильный уровень. Прирост номинируемых ставок аренды находится в пределах 2% от уровня предыдущего года.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0207" y="878990"/>
            <a:ext cx="346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вакантных площадей</a:t>
            </a:r>
            <a:endParaRPr lang="ru-RU" sz="1100" dirty="0">
              <a:solidFill>
                <a:srgbClr val="EE3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9408"/>
              </p:ext>
            </p:extLst>
          </p:nvPr>
        </p:nvGraphicFramePr>
        <p:xfrm>
          <a:off x="3630130" y="1202155"/>
          <a:ext cx="3126371" cy="165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656607"/>
              </p:ext>
            </p:extLst>
          </p:nvPr>
        </p:nvGraphicFramePr>
        <p:xfrm>
          <a:off x="3495843" y="3571036"/>
          <a:ext cx="3126370" cy="214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513077" y="3067452"/>
            <a:ext cx="346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ставок аренды</a:t>
            </a:r>
            <a:endParaRPr lang="ru-RU" sz="1100" dirty="0">
              <a:solidFill>
                <a:srgbClr val="EE3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60887"/>
              </p:ext>
            </p:extLst>
          </p:nvPr>
        </p:nvGraphicFramePr>
        <p:xfrm>
          <a:off x="261890" y="6358803"/>
          <a:ext cx="3205155" cy="1944927"/>
        </p:xfrm>
        <a:graphic>
          <a:graphicData uri="http://schemas.openxmlformats.org/drawingml/2006/table">
            <a:tbl>
              <a:tblPr/>
              <a:tblGrid>
                <a:gridCol w="1659514">
                  <a:extLst>
                    <a:ext uri="{9D8B030D-6E8A-4147-A177-3AD203B41FA5}">
                      <a16:colId xmlns="" xmlns:a16="http://schemas.microsoft.com/office/drawing/2014/main" val="650436832"/>
                    </a:ext>
                  </a:extLst>
                </a:gridCol>
                <a:gridCol w="1545641">
                  <a:extLst>
                    <a:ext uri="{9D8B030D-6E8A-4147-A177-3AD203B41FA5}">
                      <a16:colId xmlns="" xmlns:a16="http://schemas.microsoft.com/office/drawing/2014/main" val="2505952290"/>
                    </a:ext>
                  </a:extLst>
                </a:gridCol>
              </a:tblGrid>
              <a:tr h="354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Торговый коридор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86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Ставка аренды, рублей/ </a:t>
                      </a:r>
                      <a:r>
                        <a:rPr lang="ru-RU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кв.м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/месяц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868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8422453"/>
                  </a:ext>
                </a:extLst>
              </a:tr>
              <a:tr h="1823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Невский проспект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16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16951"/>
                  </a:ext>
                </a:extLst>
              </a:tr>
              <a:tr h="1823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Большой проспект П.С.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3792979"/>
                  </a:ext>
                </a:extLst>
              </a:tr>
              <a:tr h="1823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Московский проспект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1 700 – 7 000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9823801"/>
                  </a:ext>
                </a:extLst>
              </a:tr>
              <a:tr h="1823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Садовая улица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8124029"/>
                  </a:ext>
                </a:extLst>
              </a:tr>
              <a:tr h="1823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Владимирский проспект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6985753"/>
                  </a:ext>
                </a:extLst>
              </a:tr>
              <a:tr h="1823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Средний проспект В.О.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4819321"/>
                  </a:ext>
                </a:extLst>
              </a:tr>
              <a:tr h="1823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6-7 линии В.О.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2309942"/>
                  </a:ext>
                </a:extLst>
              </a:tr>
              <a:tr h="1823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Каменностровский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проспект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5776580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61890" y="5985448"/>
            <a:ext cx="3466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аренды в сегменте </a:t>
            </a:r>
            <a:r>
              <a:rPr lang="en-US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retail</a:t>
            </a:r>
            <a:endParaRPr lang="ru-RU" sz="1100" dirty="0">
              <a:solidFill>
                <a:srgbClr val="EE3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04444"/>
              </p:ext>
            </p:extLst>
          </p:nvPr>
        </p:nvGraphicFramePr>
        <p:xfrm>
          <a:off x="3558184" y="6709372"/>
          <a:ext cx="3211017" cy="1594360"/>
        </p:xfrm>
        <a:graphic>
          <a:graphicData uri="http://schemas.openxmlformats.org/drawingml/2006/table">
            <a:tbl>
              <a:tblPr/>
              <a:tblGrid>
                <a:gridCol w="1687484">
                  <a:extLst>
                    <a:ext uri="{9D8B030D-6E8A-4147-A177-3AD203B41FA5}">
                      <a16:colId xmlns="" xmlns:a16="http://schemas.microsoft.com/office/drawing/2014/main" val="650436832"/>
                    </a:ext>
                  </a:extLst>
                </a:gridCol>
                <a:gridCol w="1523533">
                  <a:extLst>
                    <a:ext uri="{9D8B030D-6E8A-4147-A177-3AD203B41FA5}">
                      <a16:colId xmlns="" xmlns:a16="http://schemas.microsoft.com/office/drawing/2014/main" val="2505952290"/>
                    </a:ext>
                  </a:extLst>
                </a:gridCol>
              </a:tblGrid>
              <a:tr h="199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Литейный проспект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8968896"/>
                  </a:ext>
                </a:extLst>
              </a:tr>
              <a:tr h="199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Загородный проспект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1160865"/>
                  </a:ext>
                </a:extLst>
              </a:tr>
              <a:tr h="199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Улица Восстания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1595876"/>
                  </a:ext>
                </a:extLst>
              </a:tr>
              <a:tr h="199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Комендантский проспект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7454678"/>
                  </a:ext>
                </a:extLst>
              </a:tr>
              <a:tr h="199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Ленинский проспект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8730972"/>
                  </a:ext>
                </a:extLst>
              </a:tr>
              <a:tr h="199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Проспект Ветеранов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5209559"/>
                  </a:ext>
                </a:extLst>
              </a:tr>
              <a:tr h="199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Проспект Просвещения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B7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3808966"/>
                  </a:ext>
                </a:extLst>
              </a:tr>
              <a:tr h="199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Проспект Энгельса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AF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705241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70218"/>
              </p:ext>
            </p:extLst>
          </p:nvPr>
        </p:nvGraphicFramePr>
        <p:xfrm>
          <a:off x="3558184" y="6341766"/>
          <a:ext cx="3205155" cy="367606"/>
        </p:xfrm>
        <a:graphic>
          <a:graphicData uri="http://schemas.openxmlformats.org/drawingml/2006/table">
            <a:tbl>
              <a:tblPr/>
              <a:tblGrid>
                <a:gridCol w="1659514"/>
                <a:gridCol w="1545641"/>
              </a:tblGrid>
              <a:tr h="367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Торговый коридор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86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Ставка аренды, рублей/ </a:t>
                      </a:r>
                      <a:r>
                        <a:rPr lang="ru-RU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кв.м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/месяц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868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61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107" y="335002"/>
            <a:ext cx="379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сегмента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8438" y="3853559"/>
            <a:ext cx="71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8124" y="2867653"/>
            <a:ext cx="71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53369" y="2406922"/>
            <a:ext cx="71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2585" y="1084680"/>
            <a:ext cx="3169417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Производители люксовых часов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х и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Hublot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вышли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рынок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Санкт-Петербурга.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ТРК «Галерея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 открылся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флагманский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 сети нижнего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белья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Victoria’s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 сети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парфюмерно-косметических магазинов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Sephora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которая вернулась на рынок России после более чем 10-летнего отсутствия.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Сеть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ВкусВилл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вышла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рынок Санкт-Петербурга. Первый магазин открылся на Комендантском проспекте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«Спортмастер» расширяет сеть за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счет новых магазинов под брендом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DEMIX.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Сеть магазинов одежды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Mexx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объявила о возвращении на российский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в 2019.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Немецкий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бренд одежды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Orsay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предпримет вторую попытку по выходу на российский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рынок, начиная с Московского региона.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Петербургская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книжная сеть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«Буквоед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 объединилась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московской «Читай-город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000" spc="6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оператор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Melon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Fashion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расширяется за счет региональной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экспансии.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Лидерами по открытию новых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fashion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магазинов в 2018 стали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ТРЦ «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Охта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Молл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H&amp;M,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магазинов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Concept Club, CCC,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btc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wear,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Rendez-Vous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Crockid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Love Republic,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Zolla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FAMILIA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другие</a:t>
            </a:r>
          </a:p>
          <a:p>
            <a:pPr marL="628650" lvl="1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Outlet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Village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Пулково: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Guess Accessories, Tommy Hilfiger, GLENFIELD,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Baon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Rendez-Vous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Eleganzza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Lusio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Massimo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Renne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Wolford, New Balance, Timberland,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Baldinini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«Снежная Королева».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540" y="869236"/>
            <a:ext cx="3171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100" dirty="0" err="1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ритейлеров</a:t>
            </a:r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выход новых игроков</a:t>
            </a:r>
            <a:endParaRPr lang="ru-RU" sz="1100" dirty="0">
              <a:solidFill>
                <a:srgbClr val="EE3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1185" y="1210428"/>
            <a:ext cx="3429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сфере развлечений в 2018 году знаковым событием можно считать открытие нового развлекательного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Авиасимулятора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Airbus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A320 в ТРК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Охта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Молл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гипермаркетов спортивных товаров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Decathlon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готовит открытие пятого по счету магазина в Санкт-Петербурге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Продуктовый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ритейлер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«Лента» объявила о планах роста собственной сети в два раза в ближайшие два года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Планирует увеличить количество гипермаркетов и сеть О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Кей – началось строительство магазина на намывных территориях Васильевского острова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Выявляется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тенденция активного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девелопмента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торговых объектов микрорайонного значения в качестве концептуальных инфраструктурных проектов внутри новых жилых кварталов. В этой сфере лидерами стали компании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 компания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Интерторг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 (SPAR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), которые разрабатывают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малые объекты торговой недвижимости до 10 000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3923" y="8771399"/>
            <a:ext cx="1726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Outlet Village </a:t>
            </a:r>
            <a:r>
              <a:rPr lang="ru-RU" sz="1100" dirty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Пулково</a:t>
            </a:r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r="6870"/>
          <a:stretch/>
        </p:blipFill>
        <p:spPr bwMode="auto">
          <a:xfrm>
            <a:off x="3471619" y="6353670"/>
            <a:ext cx="3198566" cy="23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4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539" y="361405"/>
            <a:ext cx="317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сегмента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8438" y="3853559"/>
            <a:ext cx="71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8124" y="2867653"/>
            <a:ext cx="71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53369" y="2406922"/>
            <a:ext cx="71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67057" y="5696905"/>
            <a:ext cx="3270749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Финский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холдинг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Kesko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покинул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рынок России. 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агазины сети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Rauta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перешли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французскому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оператору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DIY Leroy Merlin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Немецкая сеть магазинов бытовой техники и электроники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ушла с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рынка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Британская компания-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ретейлер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Kingfisher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владеющая сетью строительных супермаркетов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Castorama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приняла решение об уходе с российского рынка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Сокращает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свое присутствие в Санкт-Петербурге сеть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Prisma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планы по продаже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сетевым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холдингом «Продовольственная биржа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принадлежащих ему магазинов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«Полушка»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(более 70 магазинов),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«Лайм»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(более 20 магазинов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139" y="5413119"/>
            <a:ext cx="3171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присутствия и уход с рынка</a:t>
            </a:r>
            <a:endParaRPr lang="ru-RU" sz="1100" dirty="0">
              <a:solidFill>
                <a:srgbClr val="EE3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4427" y="5445224"/>
            <a:ext cx="1572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 и сделки</a:t>
            </a:r>
            <a:endParaRPr lang="ru-RU" sz="1100" dirty="0">
              <a:solidFill>
                <a:srgbClr val="EE3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424987" y="5706834"/>
            <a:ext cx="318462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Готовится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 продаже ТК «Лондон Парк» в составе одноименного ЖК площадью 60 000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Проект находится в стадии завершения строительства.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Австрийский фонд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Atrium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Europian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(AERE), владеющий сетью торговых центров «Парк Хаус», заявила о возможной продаже принадлежащих ей активов.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Крупнейшей сделкой в 2018 году числится покупка сетью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Leroy Merlin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12 магазинов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K-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Rauta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 12 млрд рублей.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538" y="916274"/>
            <a:ext cx="3171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изменения</a:t>
            </a:r>
            <a:endParaRPr lang="ru-RU" sz="1100" dirty="0">
              <a:solidFill>
                <a:srgbClr val="EE3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24059" y="1113963"/>
            <a:ext cx="3351847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начале 2018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объявлено о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ребрендинге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IKEA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из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крупнейших в мире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сетевых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ритейлеров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мебели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товаров для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 сменил название на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Ingka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послужило стартом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интенсивной модернизации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IKEA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начала запуск магазинов малого формата в рамках торговых центров. Первая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дизайн-студия (площадь 585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открылась в ТРК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«Атлантик Сити», вторую запустили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ТРК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«Лето» (250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Также в 2018 IKEA заявила о развитии концептуальных магазинов площадью от 900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IKEA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 ведет кампанию по модернизации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принадлежащих ей торговых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центров, включению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них развлекательной функции,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зон для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общения и досуга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Clr>
                <a:srgbClr val="EE3F46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этом решение о строительстве ТРК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МЕГА в поселке Новоселье Ленинградской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было отложено.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Ð¸ÐºÐµÐ° Ð¼ÐµÐ³Ð° Ð´ÑÐ±ÐµÐ½ÐºÐ¾ Ð¿Ð°Ñ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27" y="1273446"/>
            <a:ext cx="3048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00002" y="3733029"/>
            <a:ext cx="31714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июне 2017 года IKEA </a:t>
            </a:r>
            <a:r>
              <a:rPr lang="ru-RU" sz="1100" dirty="0" err="1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ru-RU" sz="1100" dirty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sz="1100" dirty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открыла парк у ТРЦ «Мега Дыбенко» в </a:t>
            </a:r>
            <a:r>
              <a:rPr lang="ru-RU" sz="1100" dirty="0" err="1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Кудрово</a:t>
            </a:r>
            <a:r>
              <a:rPr lang="ru-RU" sz="1100" dirty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Всеволожского района Ленобласти. Инвестиции в проект составили 165 млн </a:t>
            </a:r>
            <a:r>
              <a:rPr lang="ru-RU" sz="1100" dirty="0" smtClean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 Площадь </a:t>
            </a:r>
            <a:r>
              <a:rPr lang="ru-RU" sz="1100" dirty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парка - 90 тыс. </a:t>
            </a:r>
            <a:r>
              <a:rPr lang="ru-RU" sz="1100" dirty="0" err="1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100" dirty="0">
                <a:solidFill>
                  <a:srgbClr val="EE3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5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1233"/>
          <a:stretch/>
        </p:blipFill>
        <p:spPr>
          <a:xfrm>
            <a:off x="-1" y="0"/>
            <a:ext cx="6858001" cy="99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30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1303</TotalTime>
  <Words>1283</Words>
  <Application>Microsoft Office PowerPoint</Application>
  <PresentationFormat>Лист A4 (210x297 мм)</PresentationFormat>
  <Paragraphs>165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E.Grichuchina</dc:creator>
  <cp:lastModifiedBy>E.Grichuchina</cp:lastModifiedBy>
  <cp:revision>40</cp:revision>
  <dcterms:created xsi:type="dcterms:W3CDTF">2018-11-29T07:33:57Z</dcterms:created>
  <dcterms:modified xsi:type="dcterms:W3CDTF">2019-01-23T10:44:29Z</dcterms:modified>
</cp:coreProperties>
</file>